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429" r:id="rId2"/>
    <p:sldId id="430" r:id="rId3"/>
    <p:sldId id="459" r:id="rId4"/>
    <p:sldId id="440" r:id="rId5"/>
    <p:sldId id="442" r:id="rId6"/>
    <p:sldId id="456" r:id="rId7"/>
    <p:sldId id="457" r:id="rId8"/>
    <p:sldId id="464" r:id="rId9"/>
    <p:sldId id="257" r:id="rId10"/>
    <p:sldId id="261" r:id="rId11"/>
    <p:sldId id="394" r:id="rId12"/>
    <p:sldId id="438" r:id="rId13"/>
    <p:sldId id="458" r:id="rId14"/>
    <p:sldId id="444" r:id="rId15"/>
    <p:sldId id="455" r:id="rId16"/>
    <p:sldId id="445" r:id="rId17"/>
    <p:sldId id="446" r:id="rId18"/>
    <p:sldId id="461" r:id="rId19"/>
    <p:sldId id="320" r:id="rId20"/>
    <p:sldId id="427" r:id="rId21"/>
    <p:sldId id="452" r:id="rId22"/>
    <p:sldId id="453" r:id="rId23"/>
    <p:sldId id="454" r:id="rId24"/>
    <p:sldId id="428" r:id="rId25"/>
    <p:sldId id="426" r:id="rId26"/>
    <p:sldId id="46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092" autoAdjust="0"/>
    <p:restoredTop sz="94660"/>
  </p:normalViewPr>
  <p:slideViewPr>
    <p:cSldViewPr snapToObjects="1">
      <p:cViewPr varScale="1">
        <p:scale>
          <a:sx n="68" d="100"/>
          <a:sy n="68" d="100"/>
        </p:scale>
        <p:origin x="-12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4C1CC3-E7E7-2B49-84C5-CE5BB91983E2}" type="datetimeFigureOut">
              <a:rPr lang="en-US" smtClean="0"/>
              <a:pPr/>
              <a:t>2/8/2018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13694B-3A85-4949-8DA9-D5CEBF84ED18}" type="slidenum">
              <a:rPr lang="en-US" smtClean="0"/>
              <a:pPr/>
              <a:t>‹nr.›</a:t>
            </a:fld>
            <a:endParaRPr lang="en-US" dirty="0"/>
          </a:p>
        </p:txBody>
      </p:sp>
    </p:spTree>
    <p:extLst>
      <p:ext uri="{BB962C8B-B14F-4D97-AF65-F5344CB8AC3E}">
        <p14:creationId xmlns="" xmlns:p14="http://schemas.microsoft.com/office/powerpoint/2010/main" val="1909471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F70AF36-F241-4147-BB50-27992EA073CF}" type="slidenum">
              <a:rPr lang="nl-NL" altLang="nl-NL" smtClean="0"/>
              <a:pPr/>
              <a:t>1</a:t>
            </a:fld>
            <a:endParaRPr lang="nl-NL" altLang="nl-NL"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‘Wij weigeren vijanden</a:t>
            </a:r>
            <a:r>
              <a:rPr lang="nl-NL" altLang="nl-NL" baseline="0" dirty="0" smtClean="0">
                <a:solidFill>
                  <a:srgbClr val="000066"/>
                </a:solidFill>
              </a:rPr>
              <a:t> te zijn’, het motto van de familie Nassar Tent of Nations. Ondanks de voortdurende dreiging van landonteigening, en het voortdurende onrecht, kiest de familie Nassar ervoor om hun frustratie om te vormen in positieve acties, om te weigeren slachtoffer te zijn, om te weigeren vijanden te zijn.</a:t>
            </a: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overzichtskaartje</a:t>
            </a:r>
            <a:r>
              <a:rPr lang="nl-NL" baseline="0" dirty="0" smtClean="0"/>
              <a:t> van de </a:t>
            </a:r>
            <a:r>
              <a:rPr lang="nl-NL" baseline="0" dirty="0" err="1" smtClean="0"/>
              <a:t>Westbank</a:t>
            </a:r>
            <a:r>
              <a:rPr lang="nl-NL" baseline="0" dirty="0" smtClean="0"/>
              <a:t>, met een onderverdeling in A-, B-, C-,gebieden:</a:t>
            </a:r>
          </a:p>
          <a:p>
            <a:pPr marL="228600" indent="-228600">
              <a:buAutoNum type="arabicPeriod"/>
            </a:pPr>
            <a:r>
              <a:rPr lang="nl-NL" dirty="0" smtClean="0"/>
              <a:t>De </a:t>
            </a:r>
            <a:r>
              <a:rPr lang="nl-NL" dirty="0" err="1" smtClean="0"/>
              <a:t>A-gebieden</a:t>
            </a:r>
            <a:r>
              <a:rPr lang="nl-NL" dirty="0" smtClean="0"/>
              <a:t> (donkergeel) vallen</a:t>
            </a:r>
            <a:r>
              <a:rPr lang="nl-NL" baseline="0" dirty="0" smtClean="0"/>
              <a:t> onder het gezag van de Palestijnse autoriteiten</a:t>
            </a:r>
          </a:p>
          <a:p>
            <a:pPr marL="228600" indent="-228600">
              <a:buAutoNum type="arabicPeriod"/>
            </a:pPr>
            <a:r>
              <a:rPr lang="nl-NL" baseline="0" dirty="0" smtClean="0"/>
              <a:t>De </a:t>
            </a:r>
            <a:r>
              <a:rPr lang="nl-NL" baseline="0" dirty="0" err="1" smtClean="0"/>
              <a:t>B-gebieden</a:t>
            </a:r>
            <a:r>
              <a:rPr lang="nl-NL" baseline="0" dirty="0" smtClean="0"/>
              <a:t> (lichtgeel) vallen deels onder het gezag van de Palestijnse autoriteiten (civiele zaken) en deels onder het gezag van de Israëlische Militaire Autoriteiten (veiligheid).</a:t>
            </a:r>
          </a:p>
          <a:p>
            <a:pPr marL="228600" indent="-228600">
              <a:buAutoNum type="arabicPeriod"/>
            </a:pPr>
            <a:r>
              <a:rPr lang="nl-NL" baseline="0" dirty="0" smtClean="0"/>
              <a:t>De </a:t>
            </a:r>
            <a:r>
              <a:rPr lang="nl-NL" baseline="0" dirty="0" err="1" smtClean="0"/>
              <a:t>C-gebieden</a:t>
            </a:r>
            <a:r>
              <a:rPr lang="nl-NL" baseline="0" dirty="0" smtClean="0"/>
              <a:t> (blauw) vallen geheel onder het gezag van de Israëlische Militaire Autoriteiten. Hier bevindt zich ook Tent of Nations.</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Tent of Nations, omringd</a:t>
            </a:r>
            <a:r>
              <a:rPr lang="nl-NL" baseline="0" dirty="0" smtClean="0"/>
              <a:t> door nederzetting (</a:t>
            </a:r>
            <a:r>
              <a:rPr lang="nl-NL" baseline="0" dirty="0" err="1" smtClean="0"/>
              <a:t>Gush</a:t>
            </a:r>
            <a:r>
              <a:rPr lang="nl-NL" baseline="0" dirty="0" smtClean="0"/>
              <a:t> </a:t>
            </a:r>
            <a:r>
              <a:rPr lang="nl-NL" baseline="0" dirty="0" err="1" smtClean="0"/>
              <a:t>Ezion</a:t>
            </a:r>
            <a:r>
              <a:rPr lang="nl-NL" baseline="0" dirty="0" smtClean="0"/>
              <a:t> </a:t>
            </a:r>
            <a:r>
              <a:rPr lang="nl-NL" baseline="0" dirty="0" err="1" smtClean="0"/>
              <a:t>block</a:t>
            </a:r>
            <a:r>
              <a:rPr lang="nl-NL" baseline="0" dirty="0" smtClean="0"/>
              <a:t>), met ernaast het Palestijnse dorpje Nahalin. Vlakbij de groene lijn, de internationaal erkende grens tussen Israël en Palestina.</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Neve Daniel, één</a:t>
            </a:r>
            <a:r>
              <a:rPr lang="nl-NL" baseline="0" dirty="0" smtClean="0"/>
              <a:t> van de nederzettingen naast Tent of Nations.</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D458C1-650C-4894-9FE9-82D426E1C0DE}" type="slidenum">
              <a:rPr lang="nl-NL" altLang="nl-NL" smtClean="0"/>
              <a:pPr/>
              <a:t>13</a:t>
            </a:fld>
            <a:endParaRPr lang="nl-NL" altLang="nl-NL"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Een Nederlandse</a:t>
            </a:r>
            <a:r>
              <a:rPr lang="nl-NL" altLang="nl-NL" baseline="0" dirty="0" smtClean="0">
                <a:solidFill>
                  <a:srgbClr val="000066"/>
                </a:solidFill>
              </a:rPr>
              <a:t> vrijwilliger op weg naar Tent of Nations. De weg is afgezet door het Israëlische leger, om ‘veiligheidsredenen’.</a:t>
            </a: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 familie Nassar heeft, net zoals de meeste Palestijnen</a:t>
            </a:r>
            <a:r>
              <a:rPr lang="nl-NL" baseline="0" dirty="0" smtClean="0"/>
              <a:t> in Gebied C, geen toegang tot stromend water en elektriciteit. Dit lost de familie op een creatieve manier op, door in de winter regenwater op te vangen, en zonnepanelen op het dak te plaatsen. Deze zonnepanelen hebben echter een afbraakbevel van het Israëlische leger.</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Alle bebouwing</a:t>
            </a:r>
            <a:r>
              <a:rPr lang="nl-NL" baseline="0" dirty="0" smtClean="0"/>
              <a:t> en structuren op het terrein hebben een afbraakbevel van het Israëlische leger.</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Bouwen boven de grond mag niet, daarom bouwt men onder de grond.</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Ook alle ondergrondse</a:t>
            </a:r>
            <a:r>
              <a:rPr lang="nl-NL" baseline="0" dirty="0" smtClean="0"/>
              <a:t> grotten, zoals deze ‘Meeting </a:t>
            </a:r>
            <a:r>
              <a:rPr lang="nl-NL" baseline="0" dirty="0" err="1" smtClean="0"/>
              <a:t>Cave</a:t>
            </a:r>
            <a:r>
              <a:rPr lang="nl-NL" baseline="0" dirty="0" smtClean="0"/>
              <a:t>’ moeten echter afgebroken worden.</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Omdat er geen stromend water is, gebruikt men composttoiletten.</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 familie</a:t>
            </a:r>
            <a:r>
              <a:rPr lang="nl-NL" baseline="0" dirty="0" smtClean="0"/>
              <a:t> Nassar probeert haar frustratie om te zetten in constructieve acties. Eén van de programma’s die ze doet, is het organiseren van workshops voor Palestijnse vrouwen in het buurdorp in Nahalin. Als Palestijns-christelijke familie investeert men zo ook actief in de relatie met de moslimburen. </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D458C1-650C-4894-9FE9-82D426E1C0DE}" type="slidenum">
              <a:rPr lang="nl-NL" altLang="nl-NL" smtClean="0"/>
              <a:pPr/>
              <a:t>2</a:t>
            </a:fld>
            <a:endParaRPr lang="nl-NL" altLang="nl-NL"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Daoud Nassar, een Palestijns christen, de achtste</a:t>
            </a:r>
            <a:r>
              <a:rPr lang="nl-NL" altLang="nl-NL" baseline="0" dirty="0" smtClean="0">
                <a:solidFill>
                  <a:srgbClr val="000066"/>
                </a:solidFill>
              </a:rPr>
              <a:t> in een gezin van negen kinderen. Hij ziet het als zijn roeping en levenstaak om de visie en droom van vader en grootvader waar te maken: het familieland als een ontmoetingsplaats voor mensen met heel verschillende achtergronden.</a:t>
            </a: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0E31420-96F0-4795-A771-874F351B082A}" type="slidenum">
              <a:rPr lang="nl-NL" altLang="nl-NL" smtClean="0"/>
              <a:pPr/>
              <a:t>20</a:t>
            </a:fld>
            <a:endParaRPr lang="nl-NL" altLang="nl-NL"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Ieder</a:t>
            </a:r>
            <a:r>
              <a:rPr lang="nl-NL" altLang="nl-NL" baseline="0" dirty="0" smtClean="0">
                <a:solidFill>
                  <a:srgbClr val="000066"/>
                </a:solidFill>
              </a:rPr>
              <a:t>e zomer komen 40 á 50 Palestijnse kinderen uit Bethlehem en de vluchtelingenkampen naar Tent of Nations voor een programma van sport, spel en workshops. Kinderen hebben zo niet alleen ontspanning en afleiding, maar zij leren ook om zelf verantwoordelijkheid te nemen voor hun situatie.</a:t>
            </a: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0E31420-96F0-4795-A771-874F351B082A}" type="slidenum">
              <a:rPr lang="nl-NL" altLang="nl-NL" smtClean="0"/>
              <a:pPr/>
              <a:t>21</a:t>
            </a:fld>
            <a:endParaRPr lang="nl-NL" altLang="nl-NL"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Buitenlandse</a:t>
            </a:r>
            <a:r>
              <a:rPr lang="nl-NL" baseline="0" dirty="0" smtClean="0"/>
              <a:t> vrijwilligers zijn heel belangrijk voor Tent of Nations. Niet alleen helpen zij mee met het praktische werk op de boerderij, hun aanwezigheid zorgt ook voor bescherming. Sinds er buitenlanders aanwezig zijn, zijn er geen fysieke aanvallen meer geweest van kolonisten.</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 vrijwilligers komen van over de hele wereld,</a:t>
            </a:r>
            <a:r>
              <a:rPr lang="nl-NL" baseline="0" dirty="0" smtClean="0"/>
              <a:t> maar vooral uit West-Europa. Een groeiend aantal komt uit Nederland.</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23F42CB-EA87-4CCA-BCF8-F7F9E5EBEF75}" type="slidenum">
              <a:rPr lang="nl-NL" altLang="nl-NL" smtClean="0"/>
              <a:pPr/>
              <a:t>24</a:t>
            </a:fld>
            <a:endParaRPr lang="nl-NL" altLang="nl-NL"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Buitenlandse groepen</a:t>
            </a:r>
            <a:r>
              <a:rPr lang="nl-NL" altLang="nl-NL" baseline="0" dirty="0" smtClean="0">
                <a:solidFill>
                  <a:srgbClr val="000066"/>
                </a:solidFill>
              </a:rPr>
              <a:t> komen op bezoek om te leren over de situatie en levenshouding van de familie Nassar. Zij kunnen een boom planten, als teken van hoop.</a:t>
            </a: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F70AF36-F241-4147-BB50-27992EA073CF}" type="slidenum">
              <a:rPr lang="nl-NL" altLang="nl-NL" smtClean="0"/>
              <a:pPr/>
              <a:t>25</a:t>
            </a:fld>
            <a:endParaRPr lang="nl-NL" altLang="nl-NL"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Het is een grote uitdaging, maar de familie Nassar brengt het</a:t>
            </a:r>
            <a:r>
              <a:rPr lang="nl-NL" altLang="nl-NL" baseline="0" dirty="0" smtClean="0">
                <a:solidFill>
                  <a:srgbClr val="000066"/>
                </a:solidFill>
              </a:rPr>
              <a:t> dagelijks in praktijk: </a:t>
            </a:r>
            <a:r>
              <a:rPr lang="nl-NL" altLang="nl-NL" baseline="0" dirty="0" err="1" smtClean="0">
                <a:solidFill>
                  <a:srgbClr val="000066"/>
                </a:solidFill>
              </a:rPr>
              <a:t>Fight</a:t>
            </a:r>
            <a:r>
              <a:rPr lang="nl-NL" altLang="nl-NL" baseline="0" dirty="0" smtClean="0">
                <a:solidFill>
                  <a:srgbClr val="000066"/>
                </a:solidFill>
              </a:rPr>
              <a:t> </a:t>
            </a:r>
            <a:r>
              <a:rPr lang="nl-NL" altLang="nl-NL" baseline="0" dirty="0" err="1" smtClean="0">
                <a:solidFill>
                  <a:srgbClr val="000066"/>
                </a:solidFill>
              </a:rPr>
              <a:t>Violence</a:t>
            </a:r>
            <a:r>
              <a:rPr lang="nl-NL" altLang="nl-NL" baseline="0" dirty="0" smtClean="0">
                <a:solidFill>
                  <a:srgbClr val="000066"/>
                </a:solidFill>
              </a:rPr>
              <a:t> </a:t>
            </a:r>
            <a:r>
              <a:rPr lang="nl-NL" altLang="nl-NL" baseline="0" dirty="0" err="1" smtClean="0">
                <a:solidFill>
                  <a:srgbClr val="000066"/>
                </a:solidFill>
              </a:rPr>
              <a:t>with</a:t>
            </a:r>
            <a:r>
              <a:rPr lang="nl-NL" altLang="nl-NL" baseline="0" dirty="0" smtClean="0">
                <a:solidFill>
                  <a:srgbClr val="000066"/>
                </a:solidFill>
              </a:rPr>
              <a:t> Love.</a:t>
            </a: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F70AF36-F241-4147-BB50-27992EA073CF}" type="slidenum">
              <a:rPr lang="nl-NL" altLang="nl-NL" smtClean="0"/>
              <a:pPr/>
              <a:t>26</a:t>
            </a:fld>
            <a:endParaRPr lang="nl-NL" altLang="nl-NL"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De familie</a:t>
            </a:r>
            <a:r>
              <a:rPr lang="nl-NL" altLang="nl-NL" baseline="0" dirty="0" smtClean="0">
                <a:solidFill>
                  <a:srgbClr val="000066"/>
                </a:solidFill>
              </a:rPr>
              <a:t> Nassar weet zich bemoedigd door het feit dat er wereldwijd mensen en groepen in solidariteit en vriendschap om hen heen staan. Ook vanuit Nederland kunnen wij ons steentje bijdragen!</a:t>
            </a: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D458C1-650C-4894-9FE9-82D426E1C0DE}" type="slidenum">
              <a:rPr lang="nl-NL" altLang="nl-NL" smtClean="0"/>
              <a:pPr/>
              <a:t>3</a:t>
            </a:fld>
            <a:endParaRPr lang="nl-NL" altLang="nl-NL"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Op de voorgrond één van de </a:t>
            </a:r>
            <a:r>
              <a:rPr lang="nl-NL" altLang="nl-NL" dirty="0" err="1" smtClean="0">
                <a:solidFill>
                  <a:srgbClr val="000066"/>
                </a:solidFill>
              </a:rPr>
              <a:t>roadblock</a:t>
            </a:r>
            <a:r>
              <a:rPr lang="nl-NL" altLang="nl-NL" baseline="0" dirty="0" err="1" smtClean="0">
                <a:solidFill>
                  <a:srgbClr val="000066"/>
                </a:solidFill>
              </a:rPr>
              <a:t>s</a:t>
            </a:r>
            <a:r>
              <a:rPr lang="nl-NL" altLang="nl-NL" baseline="0" dirty="0" smtClean="0">
                <a:solidFill>
                  <a:srgbClr val="000066"/>
                </a:solidFill>
              </a:rPr>
              <a:t> op de weg die naar Tent of Nations leidt. Tent of Nations bevindt zich op de heuveltop die je hierachter ziet, een familiebedrijf van 42 hectare.</a:t>
            </a: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D458C1-650C-4894-9FE9-82D426E1C0DE}" type="slidenum">
              <a:rPr lang="nl-NL" altLang="nl-NL" smtClean="0"/>
              <a:pPr/>
              <a:t>4</a:t>
            </a:fld>
            <a:endParaRPr lang="nl-NL" altLang="nl-NL"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lnSpc>
                <a:spcPct val="90000"/>
              </a:lnSpc>
            </a:pPr>
            <a:endParaRPr lang="nl-NL" altLang="nl-NL" smtClean="0">
              <a:solidFill>
                <a:srgbClr val="000066"/>
              </a:solidFill>
            </a:endParaRPr>
          </a:p>
          <a:p>
            <a:pPr marL="228600" indent="-228600" eaLnBrk="1" hangingPunct="1">
              <a:lnSpc>
                <a:spcPct val="90000"/>
              </a:lnSpc>
            </a:pPr>
            <a:endParaRPr lang="nl-NL" altLang="nl-NL" smtClean="0">
              <a:solidFill>
                <a:srgbClr val="000066"/>
              </a:solidFill>
            </a:endParaRPr>
          </a:p>
          <a:p>
            <a:pPr marL="228600" indent="-228600" eaLnBrk="1" hangingPunct="1">
              <a:lnSpc>
                <a:spcPct val="90000"/>
              </a:lnSpc>
            </a:pPr>
            <a:endParaRPr lang="nl-NL" altLang="nl-NL" smtClean="0">
              <a:solidFill>
                <a:srgbClr val="000066"/>
              </a:solidFill>
            </a:endParaRPr>
          </a:p>
          <a:p>
            <a:pPr marL="228600" indent="-228600" eaLnBrk="1" hangingPunct="1">
              <a:lnSpc>
                <a:spcPct val="90000"/>
              </a:lnSpc>
            </a:pPr>
            <a:endParaRPr lang="nl-NL" altLang="nl-NL" b="1" smtClean="0">
              <a:solidFill>
                <a:srgbClr val="000066"/>
              </a:solidFill>
            </a:endParaRPr>
          </a:p>
          <a:p>
            <a:pPr marL="228600" indent="-228600" eaLnBrk="1" hangingPunct="1">
              <a:lnSpc>
                <a:spcPct val="90000"/>
              </a:lnSpc>
            </a:pPr>
            <a:endParaRPr lang="nl-NL" altLang="nl-NL" b="1" smtClean="0">
              <a:solidFill>
                <a:srgbClr val="000066"/>
              </a:solidFill>
            </a:endParaRPr>
          </a:p>
          <a:p>
            <a:pPr marL="228600" indent="-228600" eaLnBrk="1" hangingPunct="1">
              <a:lnSpc>
                <a:spcPct val="90000"/>
              </a:lnSpc>
            </a:pPr>
            <a:endParaRPr lang="nl-NL" altLang="nl-NL" smtClean="0"/>
          </a:p>
          <a:p>
            <a:pPr marL="228600" indent="-228600" eaLnBrk="1" hangingPunct="1">
              <a:lnSpc>
                <a:spcPct val="90000"/>
              </a:lnSpc>
            </a:pPr>
            <a:endParaRPr lang="nl-NL" altLang="nl-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D458C1-650C-4894-9FE9-82D426E1C0DE}" type="slidenum">
              <a:rPr lang="nl-NL" altLang="nl-NL" smtClean="0"/>
              <a:pPr/>
              <a:t>5</a:t>
            </a:fld>
            <a:endParaRPr lang="nl-NL" altLang="nl-NL"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Van oudsher is het familiebedrag</a:t>
            </a:r>
            <a:r>
              <a:rPr lang="nl-NL" altLang="nl-NL" baseline="0" dirty="0" smtClean="0">
                <a:solidFill>
                  <a:srgbClr val="000066"/>
                </a:solidFill>
              </a:rPr>
              <a:t> een boomkwekerij. Al sinds 1916 kweekt en verzorgt de familie met liefde de fruit- en olijfbomen. ‘Het land is onze moeder’.</a:t>
            </a: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D458C1-650C-4894-9FE9-82D426E1C0DE}" type="slidenum">
              <a:rPr lang="nl-NL" altLang="nl-NL" smtClean="0"/>
              <a:pPr/>
              <a:t>6</a:t>
            </a:fld>
            <a:endParaRPr lang="nl-NL" altLang="nl-NL"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Meladeh, de moeder van Daoud en </a:t>
            </a:r>
            <a:r>
              <a:rPr lang="nl-NL" altLang="nl-NL" dirty="0" err="1" smtClean="0">
                <a:solidFill>
                  <a:srgbClr val="000066"/>
                </a:solidFill>
              </a:rPr>
              <a:t>Daher</a:t>
            </a:r>
            <a:r>
              <a:rPr lang="nl-NL" altLang="nl-NL" dirty="0" smtClean="0">
                <a:solidFill>
                  <a:srgbClr val="000066"/>
                </a:solidFill>
              </a:rPr>
              <a:t>, is nog bijna dagelijks op de boerderij aanwezig, ondanks dat ze de 80</a:t>
            </a:r>
            <a:r>
              <a:rPr lang="nl-NL" altLang="nl-NL" baseline="0" dirty="0" smtClean="0">
                <a:solidFill>
                  <a:srgbClr val="000066"/>
                </a:solidFill>
              </a:rPr>
              <a:t> is gepasseerd. </a:t>
            </a:r>
            <a:r>
              <a:rPr lang="nl-NL" altLang="nl-NL" baseline="0" dirty="0" err="1" smtClean="0">
                <a:solidFill>
                  <a:srgbClr val="000066"/>
                </a:solidFill>
              </a:rPr>
              <a:t>Daher</a:t>
            </a:r>
            <a:r>
              <a:rPr lang="nl-NL" altLang="nl-NL" baseline="0" dirty="0" smtClean="0">
                <a:solidFill>
                  <a:srgbClr val="000066"/>
                </a:solidFill>
              </a:rPr>
              <a:t>, de oudste van de negen kinderen, is al van </a:t>
            </a:r>
            <a:r>
              <a:rPr lang="nl-NL" altLang="nl-NL" baseline="0" dirty="0" err="1" smtClean="0">
                <a:solidFill>
                  <a:srgbClr val="000066"/>
                </a:solidFill>
              </a:rPr>
              <a:t>jongsafaan</a:t>
            </a:r>
            <a:r>
              <a:rPr lang="nl-NL" altLang="nl-NL" baseline="0" dirty="0" smtClean="0">
                <a:solidFill>
                  <a:srgbClr val="000066"/>
                </a:solidFill>
              </a:rPr>
              <a:t> actief op het land.</a:t>
            </a: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D458C1-650C-4894-9FE9-82D426E1C0DE}" type="slidenum">
              <a:rPr lang="nl-NL" altLang="nl-NL" smtClean="0"/>
              <a:pPr/>
              <a:t>7</a:t>
            </a:fld>
            <a:endParaRPr lang="nl-NL" altLang="nl-NL"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lnSpc>
                <a:spcPct val="90000"/>
              </a:lnSpc>
            </a:pPr>
            <a:r>
              <a:rPr lang="nl-NL" altLang="nl-NL" dirty="0" smtClean="0">
                <a:solidFill>
                  <a:srgbClr val="000066"/>
                </a:solidFill>
              </a:rPr>
              <a:t>Een oud familieportret.</a:t>
            </a: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b="1" dirty="0" smtClean="0">
              <a:solidFill>
                <a:srgbClr val="000066"/>
              </a:solidFill>
            </a:endParaRPr>
          </a:p>
          <a:p>
            <a:pPr marL="228600" indent="-228600" eaLnBrk="1" hangingPunct="1">
              <a:lnSpc>
                <a:spcPct val="90000"/>
              </a:lnSpc>
            </a:pPr>
            <a:endParaRPr lang="nl-NL" altLang="nl-NL" dirty="0" smtClean="0"/>
          </a:p>
          <a:p>
            <a:pPr marL="228600" indent="-228600" eaLnBrk="1" hangingPunct="1">
              <a:lnSpc>
                <a:spcPct val="90000"/>
              </a:lnSpc>
            </a:pPr>
            <a:endParaRPr lang="nl-NL" altLang="nl-NL"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D458C1-650C-4894-9FE9-82D426E1C0DE}" type="slidenum">
              <a:rPr lang="nl-NL" altLang="nl-NL" smtClean="0"/>
              <a:pPr/>
              <a:t>8</a:t>
            </a:fld>
            <a:endParaRPr lang="nl-NL" altLang="nl-NL"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lnSpc>
                <a:spcPct val="90000"/>
              </a:lnSpc>
            </a:pPr>
            <a:endParaRPr lang="nl-NL" altLang="nl-NL" smtClean="0">
              <a:solidFill>
                <a:srgbClr val="000066"/>
              </a:solidFill>
            </a:endParaRPr>
          </a:p>
          <a:p>
            <a:pPr marL="228600" indent="-228600" eaLnBrk="1" hangingPunct="1">
              <a:lnSpc>
                <a:spcPct val="90000"/>
              </a:lnSpc>
            </a:pPr>
            <a:endParaRPr lang="nl-NL" altLang="nl-NL" smtClean="0">
              <a:solidFill>
                <a:srgbClr val="000066"/>
              </a:solidFill>
            </a:endParaRPr>
          </a:p>
          <a:p>
            <a:pPr marL="228600" indent="-228600" eaLnBrk="1" hangingPunct="1">
              <a:lnSpc>
                <a:spcPct val="90000"/>
              </a:lnSpc>
            </a:pPr>
            <a:endParaRPr lang="nl-NL" altLang="nl-NL" smtClean="0">
              <a:solidFill>
                <a:srgbClr val="000066"/>
              </a:solidFill>
            </a:endParaRPr>
          </a:p>
          <a:p>
            <a:pPr marL="228600" indent="-228600" eaLnBrk="1" hangingPunct="1">
              <a:lnSpc>
                <a:spcPct val="90000"/>
              </a:lnSpc>
            </a:pPr>
            <a:endParaRPr lang="nl-NL" altLang="nl-NL" b="1" smtClean="0">
              <a:solidFill>
                <a:srgbClr val="000066"/>
              </a:solidFill>
            </a:endParaRPr>
          </a:p>
          <a:p>
            <a:pPr marL="228600" indent="-228600" eaLnBrk="1" hangingPunct="1">
              <a:lnSpc>
                <a:spcPct val="90000"/>
              </a:lnSpc>
            </a:pPr>
            <a:endParaRPr lang="nl-NL" altLang="nl-NL" b="1" smtClean="0">
              <a:solidFill>
                <a:srgbClr val="000066"/>
              </a:solidFill>
            </a:endParaRPr>
          </a:p>
          <a:p>
            <a:pPr marL="228600" indent="-228600" eaLnBrk="1" hangingPunct="1">
              <a:lnSpc>
                <a:spcPct val="90000"/>
              </a:lnSpc>
            </a:pPr>
            <a:endParaRPr lang="nl-NL" altLang="nl-NL" smtClean="0"/>
          </a:p>
          <a:p>
            <a:pPr marL="228600" indent="-228600" eaLnBrk="1" hangingPunct="1">
              <a:lnSpc>
                <a:spcPct val="90000"/>
              </a:lnSpc>
            </a:pPr>
            <a:endParaRPr lang="nl-NL" altLang="nl-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Op deze vier kaartjes</a:t>
            </a:r>
            <a:r>
              <a:rPr lang="nl-NL" baseline="0" dirty="0" smtClean="0"/>
              <a:t> wordt zichtbaar dat het conflict in Israël / Palestina cirkelt rondom het land: steeds meer land van Palestijnen wordt door de Israëlische autoriteiten onteigend. Op het laatste kaartje is te zien dat veel land op de </a:t>
            </a:r>
            <a:r>
              <a:rPr lang="nl-NL" baseline="0" dirty="0" err="1" smtClean="0"/>
              <a:t>Westbank</a:t>
            </a:r>
            <a:r>
              <a:rPr lang="nl-NL" baseline="0" dirty="0" smtClean="0"/>
              <a:t>, dat oorspronkelijk toebehoorde aan Palestijnen, nu wordt gebruikt voor (de uitbreiding van) joodse nederzettingen. </a:t>
            </a:r>
            <a:endParaRPr lang="nl-NL" dirty="0"/>
          </a:p>
        </p:txBody>
      </p:sp>
      <p:sp>
        <p:nvSpPr>
          <p:cNvPr id="4" name="Tijdelijke aanduiding voor dianummer 3"/>
          <p:cNvSpPr>
            <a:spLocks noGrp="1"/>
          </p:cNvSpPr>
          <p:nvPr>
            <p:ph type="sldNum" sz="quarter" idx="10"/>
          </p:nvPr>
        </p:nvSpPr>
        <p:spPr/>
        <p:txBody>
          <a:bodyPr/>
          <a:lstStyle/>
          <a:p>
            <a:fld id="{1A13694B-3A85-4949-8DA9-D5CEBF84ED18}"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877925-E30D-B640-B772-D4E0D061CBBB}" type="datetimeFigureOut">
              <a:rPr lang="en-US" smtClean="0"/>
              <a:pPr/>
              <a:t>2/8/2018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C0CEE8F-8BA6-8547-9037-D9C0B1BAEAF1}" type="slidenum">
              <a:rPr lang="en-US" smtClean="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34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CEE8F-8BA6-8547-9037-D9C0B1BAEAF1}" type="slidenum">
              <a:rPr lang="en-US" smtClean="0"/>
              <a:pPr/>
              <a:t>‹nr.›</a:t>
            </a:fld>
            <a:endParaRPr lang="en-US" dirty="0"/>
          </a:p>
        </p:txBody>
      </p:sp>
      <p:pic>
        <p:nvPicPr>
          <p:cNvPr id="3" name="Picture 2" descr="Final.png"/>
          <p:cNvPicPr>
            <a:picLocks noChangeAspect="1"/>
          </p:cNvPicPr>
          <p:nvPr userDrawn="1"/>
        </p:nvPicPr>
        <p:blipFill>
          <a:blip r:embed="rId13"/>
          <a:stretch>
            <a:fillRect/>
          </a:stretch>
        </p:blipFill>
        <p:spPr>
          <a:xfrm>
            <a:off x="76200" y="6062721"/>
            <a:ext cx="609600" cy="7190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Tent of Nations\we refuse to be enemie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titled15.png"/>
          <p:cNvPicPr>
            <a:picLocks noChangeAspect="1"/>
          </p:cNvPicPr>
          <p:nvPr/>
        </p:nvPicPr>
        <p:blipFill>
          <a:blip r:embed="rId3"/>
          <a:stretch>
            <a:fillRect/>
          </a:stretch>
        </p:blipFill>
        <p:spPr>
          <a:xfrm>
            <a:off x="1799956" y="-533399"/>
            <a:ext cx="5591444" cy="7378154"/>
          </a:xfrm>
          <a:prstGeom prst="rect">
            <a:avLst/>
          </a:prstGeom>
          <a:ln w="25400">
            <a:solidFill>
              <a:schemeClr val="tx1"/>
            </a:solidFill>
          </a:ln>
          <a:effectLst>
            <a:outerShdw blurRad="50800" dist="38100" dir="2700000" sx="101000" sy="101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79.JPG"/>
          <p:cNvPicPr>
            <a:picLocks noChangeAspect="1"/>
          </p:cNvPicPr>
          <p:nvPr/>
        </p:nvPicPr>
        <p:blipFill>
          <a:blip r:embed="rId3"/>
          <a:stretch>
            <a:fillRect/>
          </a:stretch>
        </p:blipFill>
        <p:spPr>
          <a:xfrm>
            <a:off x="-128052" y="-1"/>
            <a:ext cx="9881652" cy="6958331"/>
          </a:xfrm>
          <a:prstGeom prst="rect">
            <a:avLst/>
          </a:prstGeom>
          <a:ln>
            <a:noFill/>
          </a:ln>
          <a:effectLst>
            <a:softEdge rad="112500"/>
          </a:effectLst>
        </p:spPr>
      </p:pic>
      <p:cxnSp>
        <p:nvCxnSpPr>
          <p:cNvPr id="7" name="Straight Arrow Connector 6"/>
          <p:cNvCxnSpPr/>
          <p:nvPr/>
        </p:nvCxnSpPr>
        <p:spPr>
          <a:xfrm rot="5400000">
            <a:off x="5182394" y="3199606"/>
            <a:ext cx="45720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76800" y="2832556"/>
            <a:ext cx="1447800" cy="215444"/>
          </a:xfrm>
          <a:prstGeom prst="rect">
            <a:avLst/>
          </a:prstGeom>
          <a:noFill/>
        </p:spPr>
        <p:txBody>
          <a:bodyPr wrap="square" rtlCol="0">
            <a:spAutoFit/>
          </a:bodyPr>
          <a:lstStyle/>
          <a:p>
            <a:r>
              <a:rPr lang="en-US" sz="800" b="1" dirty="0" smtClean="0">
                <a:solidFill>
                  <a:srgbClr val="FF0000"/>
                </a:solidFill>
              </a:rPr>
              <a:t>Tent of Nations Farm</a:t>
            </a:r>
            <a:endParaRPr lang="en-US" sz="800" b="1" dirty="0">
              <a:solidFill>
                <a:srgbClr val="FF0000"/>
              </a:solidFill>
            </a:endParaRPr>
          </a:p>
        </p:txBody>
      </p:sp>
      <p:sp>
        <p:nvSpPr>
          <p:cNvPr id="10" name="Oval 9"/>
          <p:cNvSpPr/>
          <p:nvPr/>
        </p:nvSpPr>
        <p:spPr>
          <a:xfrm>
            <a:off x="5334000" y="3429000"/>
            <a:ext cx="152400" cy="762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oekje Tent of Nations\final pictures Tent of Nations book\settlement Neve Daniel +.jpg"/>
          <p:cNvPicPr>
            <a:picLocks noChangeAspect="1" noChangeArrowheads="1"/>
          </p:cNvPicPr>
          <p:nvPr/>
        </p:nvPicPr>
        <p:blipFill>
          <a:blip r:embed="rId3"/>
          <a:srcRect/>
          <a:stretch>
            <a:fillRect/>
          </a:stretch>
        </p:blipFill>
        <p:spPr bwMode="auto">
          <a:xfrm>
            <a:off x="0" y="0"/>
            <a:ext cx="9444113" cy="708331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boekje Tent of Nations\final pictures Tent of Nations book\roadblock and volunteer +.JPG"/>
          <p:cNvPicPr>
            <a:picLocks noChangeAspect="1" noChangeArrowheads="1"/>
          </p:cNvPicPr>
          <p:nvPr/>
        </p:nvPicPr>
        <p:blipFill>
          <a:blip r:embed="rId3"/>
          <a:srcRect/>
          <a:stretch>
            <a:fillRect/>
          </a:stretch>
        </p:blipFill>
        <p:spPr bwMode="auto">
          <a:xfrm>
            <a:off x="-304800" y="0"/>
            <a:ext cx="9769093" cy="732640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39.JPG"/>
          <p:cNvPicPr>
            <a:picLocks noGrp="1" noChangeAspect="1"/>
          </p:cNvPicPr>
          <p:nvPr>
            <p:ph idx="1"/>
          </p:nvPr>
        </p:nvPicPr>
        <p:blipFill>
          <a:blip r:embed="rId3"/>
          <a:stretch>
            <a:fillRect/>
          </a:stretch>
        </p:blipFill>
        <p:spPr>
          <a:xfrm>
            <a:off x="-420596" y="-381000"/>
            <a:ext cx="10021796" cy="748541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boekje Tent of Nations\final pictures Tent of Nations book\animal farm goats +.JPG"/>
          <p:cNvPicPr>
            <a:picLocks noChangeAspect="1" noChangeArrowheads="1"/>
          </p:cNvPicPr>
          <p:nvPr/>
        </p:nvPicPr>
        <p:blipFill>
          <a:blip r:embed="rId3"/>
          <a:srcRect/>
          <a:stretch>
            <a:fillRect/>
          </a:stretch>
        </p:blipFill>
        <p:spPr bwMode="auto">
          <a:xfrm>
            <a:off x="-838200" y="0"/>
            <a:ext cx="10387013" cy="690668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8877.JPG"/>
          <p:cNvPicPr>
            <a:picLocks noChangeAspect="1"/>
          </p:cNvPicPr>
          <p:nvPr/>
        </p:nvPicPr>
        <p:blipFill>
          <a:blip r:embed="rId3"/>
          <a:stretch>
            <a:fillRect/>
          </a:stretch>
        </p:blipFill>
        <p:spPr>
          <a:xfrm>
            <a:off x="-914400" y="0"/>
            <a:ext cx="10744200" cy="7162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984.JPG"/>
          <p:cNvPicPr>
            <a:picLocks noChangeAspect="1"/>
          </p:cNvPicPr>
          <p:nvPr/>
        </p:nvPicPr>
        <p:blipFill>
          <a:blip r:embed="rId3"/>
          <a:stretch>
            <a:fillRect/>
          </a:stretch>
        </p:blipFill>
        <p:spPr>
          <a:xfrm>
            <a:off x="-1371600" y="-228600"/>
            <a:ext cx="11201400" cy="7467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boekje Tent of Nations\pictures book Tent of Nations\IMG_3379.JPG"/>
          <p:cNvPicPr>
            <a:picLocks noChangeAspect="1" noChangeArrowheads="1"/>
          </p:cNvPicPr>
          <p:nvPr/>
        </p:nvPicPr>
        <p:blipFill>
          <a:blip r:embed="rId3"/>
          <a:srcRect/>
          <a:stretch>
            <a:fillRect/>
          </a:stretch>
        </p:blipFill>
        <p:spPr bwMode="auto">
          <a:xfrm>
            <a:off x="-685800" y="0"/>
            <a:ext cx="10591800" cy="70612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ower arrangement.JPG"/>
          <p:cNvPicPr>
            <a:picLocks noChangeAspect="1"/>
          </p:cNvPicPr>
          <p:nvPr/>
        </p:nvPicPr>
        <p:blipFill>
          <a:blip r:embed="rId3"/>
          <a:stretch>
            <a:fillRect/>
          </a:stretch>
        </p:blipFill>
        <p:spPr>
          <a:xfrm>
            <a:off x="-406400" y="-304800"/>
            <a:ext cx="10083800" cy="75628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oekje Tent of Nations\top 100\Daoud in meeting cave +.jpg"/>
          <p:cNvPicPr>
            <a:picLocks noChangeAspect="1" noChangeArrowheads="1"/>
          </p:cNvPicPr>
          <p:nvPr/>
        </p:nvPicPr>
        <p:blipFill>
          <a:blip r:embed="rId3" cstate="print"/>
          <a:srcRect/>
          <a:stretch>
            <a:fillRect/>
          </a:stretch>
        </p:blipFill>
        <p:spPr bwMode="auto">
          <a:xfrm>
            <a:off x="-756592" y="0"/>
            <a:ext cx="11451314" cy="760546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F:\Tent of Nations\beeldmateriaal en foto's\Tent of Nations foto's\Facebook Tent of Nations\kindervakantieweek Tent of Nations.jpg"/>
          <p:cNvPicPr>
            <a:picLocks noChangeAspect="1" noChangeArrowheads="1"/>
          </p:cNvPicPr>
          <p:nvPr/>
        </p:nvPicPr>
        <p:blipFill>
          <a:blip r:embed="rId3" cstate="print"/>
          <a:srcRect/>
          <a:stretch>
            <a:fillRect/>
          </a:stretch>
        </p:blipFill>
        <p:spPr bwMode="auto">
          <a:xfrm>
            <a:off x="-6215138" y="-2071726"/>
            <a:ext cx="17664024" cy="1000605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boekje Tent of Nations\final pictures Tent of Nations book\Bhsara painting +.JPG"/>
          <p:cNvPicPr>
            <a:picLocks noChangeAspect="1" noChangeArrowheads="1"/>
          </p:cNvPicPr>
          <p:nvPr/>
        </p:nvPicPr>
        <p:blipFill>
          <a:blip r:embed="rId3"/>
          <a:srcRect/>
          <a:stretch>
            <a:fillRect/>
          </a:stretch>
        </p:blipFill>
        <p:spPr bwMode="auto">
          <a:xfrm>
            <a:off x="-25400" y="0"/>
            <a:ext cx="9321800" cy="69913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2186.JPG"/>
          <p:cNvPicPr>
            <a:picLocks noChangeAspect="1"/>
          </p:cNvPicPr>
          <p:nvPr/>
        </p:nvPicPr>
        <p:blipFill>
          <a:blip r:embed="rId3"/>
          <a:stretch>
            <a:fillRect/>
          </a:stretch>
        </p:blipFill>
        <p:spPr>
          <a:xfrm>
            <a:off x="-838200" y="-685800"/>
            <a:ext cx="10744200" cy="80581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7690.JPG"/>
          <p:cNvPicPr>
            <a:picLocks noGrp="1" noChangeAspect="1"/>
          </p:cNvPicPr>
          <p:nvPr>
            <p:ph idx="1"/>
          </p:nvPr>
        </p:nvPicPr>
        <p:blipFill>
          <a:blip r:embed="rId3"/>
          <a:stretch>
            <a:fillRect/>
          </a:stretch>
        </p:blipFill>
        <p:spPr>
          <a:xfrm>
            <a:off x="-1752600" y="-381000"/>
            <a:ext cx="13447643" cy="7543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boekje Tent of Nations\top 100\tree planting group +.JPG"/>
          <p:cNvPicPr>
            <a:picLocks noChangeAspect="1" noChangeArrowheads="1"/>
          </p:cNvPicPr>
          <p:nvPr/>
        </p:nvPicPr>
        <p:blipFill>
          <a:blip r:embed="rId3" cstate="print"/>
          <a:srcRect/>
          <a:stretch>
            <a:fillRect/>
          </a:stretch>
        </p:blipFill>
        <p:spPr bwMode="auto">
          <a:xfrm>
            <a:off x="-1260648" y="-1035496"/>
            <a:ext cx="13609511" cy="907300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boekje Tent of Nations\top 100\Fight Violence With Love --.jpg"/>
          <p:cNvPicPr>
            <a:picLocks noChangeAspect="1" noChangeArrowheads="1"/>
          </p:cNvPicPr>
          <p:nvPr/>
        </p:nvPicPr>
        <p:blipFill>
          <a:blip r:embed="rId3" cstate="print"/>
          <a:srcRect/>
          <a:stretch>
            <a:fillRect/>
          </a:stretch>
        </p:blipFill>
        <p:spPr bwMode="auto">
          <a:xfrm>
            <a:off x="-1188640" y="0"/>
            <a:ext cx="12281788" cy="746375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ta\Pictures\slide show informatietafel Tent of Nations\DSC_0833.JPG"/>
          <p:cNvPicPr>
            <a:picLocks noChangeAspect="1" noChangeArrowheads="1"/>
          </p:cNvPicPr>
          <p:nvPr/>
        </p:nvPicPr>
        <p:blipFill>
          <a:blip r:embed="rId3"/>
          <a:srcRect/>
          <a:stretch>
            <a:fillRect/>
          </a:stretch>
        </p:blipFill>
        <p:spPr bwMode="auto">
          <a:xfrm>
            <a:off x="-1962150" y="-911225"/>
            <a:ext cx="13069888" cy="86804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Tent of Nations\wegversperring.jpg"/>
          <p:cNvPicPr>
            <a:picLocks noChangeAspect="1" noChangeArrowheads="1"/>
          </p:cNvPicPr>
          <p:nvPr/>
        </p:nvPicPr>
        <p:blipFill>
          <a:blip r:embed="rId3" cstate="print"/>
          <a:srcRect/>
          <a:stretch>
            <a:fillRect/>
          </a:stretch>
        </p:blipFill>
        <p:spPr bwMode="auto">
          <a:xfrm>
            <a:off x="-396553" y="0"/>
            <a:ext cx="10755258" cy="8046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boekje Tent of Nations\pictures book Tent of Nations\Daher Nassar op trekker +.JPG"/>
          <p:cNvPicPr>
            <a:picLocks noChangeAspect="1" noChangeArrowheads="1"/>
          </p:cNvPicPr>
          <p:nvPr/>
        </p:nvPicPr>
        <p:blipFill>
          <a:blip r:embed="rId3"/>
          <a:srcRect/>
          <a:stretch>
            <a:fillRect/>
          </a:stretch>
        </p:blipFill>
        <p:spPr bwMode="auto">
          <a:xfrm>
            <a:off x="0" y="0"/>
            <a:ext cx="10515600" cy="7010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boekje Tent of Nations\final pictures Tent of Nations book\apple harvest +.JPG"/>
          <p:cNvPicPr>
            <a:picLocks noChangeAspect="1" noChangeArrowheads="1"/>
          </p:cNvPicPr>
          <p:nvPr/>
        </p:nvPicPr>
        <p:blipFill>
          <a:blip r:embed="rId3"/>
          <a:srcRect/>
          <a:stretch>
            <a:fillRect/>
          </a:stretch>
        </p:blipFill>
        <p:spPr bwMode="auto">
          <a:xfrm>
            <a:off x="-381000" y="0"/>
            <a:ext cx="10712083" cy="8001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boekje Tent of Nations\final pictures Tent of Nations book\Daher olive press with Milade  +.JPG"/>
          <p:cNvPicPr>
            <a:picLocks noChangeAspect="1" noChangeArrowheads="1"/>
          </p:cNvPicPr>
          <p:nvPr/>
        </p:nvPicPr>
        <p:blipFill>
          <a:blip r:embed="rId3"/>
          <a:srcRect/>
          <a:stretch>
            <a:fillRect/>
          </a:stretch>
        </p:blipFill>
        <p:spPr bwMode="auto">
          <a:xfrm>
            <a:off x="-762000" y="-304800"/>
            <a:ext cx="11430000" cy="7620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boekje Tent of Nations\final pictures Tent of Nations book\family picture +-.jpg"/>
          <p:cNvPicPr>
            <a:picLocks noChangeAspect="1" noChangeArrowheads="1"/>
          </p:cNvPicPr>
          <p:nvPr/>
        </p:nvPicPr>
        <p:blipFill>
          <a:blip r:embed="rId3"/>
          <a:srcRect/>
          <a:stretch>
            <a:fillRect/>
          </a:stretch>
        </p:blipFill>
        <p:spPr bwMode="auto">
          <a:xfrm>
            <a:off x="-1676400" y="-1600200"/>
            <a:ext cx="12573000" cy="94297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Tent of Nations\Communicatie Nederland\beeldmateriaal en foto's\slide show Tent of Nations\8 mosaic camels.jpg"/>
          <p:cNvPicPr>
            <a:picLocks noChangeAspect="1" noChangeArrowheads="1"/>
          </p:cNvPicPr>
          <p:nvPr/>
        </p:nvPicPr>
        <p:blipFill>
          <a:blip r:embed="rId3"/>
          <a:srcRect/>
          <a:stretch>
            <a:fillRect/>
          </a:stretch>
        </p:blipFill>
        <p:spPr bwMode="auto">
          <a:xfrm>
            <a:off x="-1447800" y="-228600"/>
            <a:ext cx="10858500" cy="7239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lestine1.jpg"/>
          <p:cNvPicPr>
            <a:picLocks noChangeAspect="1"/>
          </p:cNvPicPr>
          <p:nvPr/>
        </p:nvPicPr>
        <p:blipFill>
          <a:blip r:embed="rId3"/>
          <a:stretch>
            <a:fillRect/>
          </a:stretch>
        </p:blipFill>
        <p:spPr>
          <a:xfrm>
            <a:off x="685800" y="304799"/>
            <a:ext cx="1828800" cy="5827321"/>
          </a:xfrm>
          <a:prstGeom prst="rect">
            <a:avLst/>
          </a:prstGeom>
          <a:ln w="25400">
            <a:solidFill>
              <a:srgbClr val="000090"/>
            </a:solidFill>
          </a:ln>
          <a:effectLst>
            <a:outerShdw blurRad="50800" dist="38100" dir="2700000" sx="102000" sy="102000" algn="tl" rotWithShape="0">
              <a:srgbClr val="000000">
                <a:alpha val="43000"/>
              </a:srgbClr>
            </a:outerShdw>
          </a:effectLst>
        </p:spPr>
      </p:pic>
      <p:pic>
        <p:nvPicPr>
          <p:cNvPr id="8" name="Picture 7" descr="Palestine2.jpg"/>
          <p:cNvPicPr>
            <a:picLocks noChangeAspect="1"/>
          </p:cNvPicPr>
          <p:nvPr/>
        </p:nvPicPr>
        <p:blipFill>
          <a:blip r:embed="rId4"/>
          <a:stretch>
            <a:fillRect/>
          </a:stretch>
        </p:blipFill>
        <p:spPr>
          <a:xfrm>
            <a:off x="2769433" y="304799"/>
            <a:ext cx="1878767" cy="5827321"/>
          </a:xfrm>
          <a:prstGeom prst="rect">
            <a:avLst/>
          </a:prstGeom>
          <a:ln w="25400">
            <a:solidFill>
              <a:srgbClr val="000090"/>
            </a:solidFill>
          </a:ln>
          <a:effectLst>
            <a:outerShdw blurRad="50800" dist="38100" dir="2700000" sx="102000" sy="102000" algn="tl" rotWithShape="0">
              <a:srgbClr val="000000">
                <a:alpha val="43000"/>
              </a:srgbClr>
            </a:outerShdw>
          </a:effectLst>
        </p:spPr>
      </p:pic>
      <p:pic>
        <p:nvPicPr>
          <p:cNvPr id="9" name="Picture 8" descr="Palestine3.jpg"/>
          <p:cNvPicPr>
            <a:picLocks noChangeAspect="1"/>
          </p:cNvPicPr>
          <p:nvPr/>
        </p:nvPicPr>
        <p:blipFill>
          <a:blip r:embed="rId5"/>
          <a:stretch>
            <a:fillRect/>
          </a:stretch>
        </p:blipFill>
        <p:spPr>
          <a:xfrm>
            <a:off x="4876800" y="304799"/>
            <a:ext cx="1848787" cy="5827321"/>
          </a:xfrm>
          <a:prstGeom prst="rect">
            <a:avLst/>
          </a:prstGeom>
          <a:ln w="25400">
            <a:solidFill>
              <a:srgbClr val="000090"/>
            </a:solidFill>
          </a:ln>
          <a:effectLst>
            <a:outerShdw blurRad="50800" dist="38100" dir="2700000" sx="102000" sy="102000" algn="tl" rotWithShape="0">
              <a:srgbClr val="000000">
                <a:alpha val="43000"/>
              </a:srgbClr>
            </a:outerShdw>
          </a:effectLst>
        </p:spPr>
      </p:pic>
      <p:pic>
        <p:nvPicPr>
          <p:cNvPr id="10" name="Picture 9" descr="Palestine4.jpg"/>
          <p:cNvPicPr>
            <a:picLocks noChangeAspect="1"/>
          </p:cNvPicPr>
          <p:nvPr/>
        </p:nvPicPr>
        <p:blipFill>
          <a:blip r:embed="rId6"/>
          <a:stretch>
            <a:fillRect/>
          </a:stretch>
        </p:blipFill>
        <p:spPr>
          <a:xfrm>
            <a:off x="6934200" y="304800"/>
            <a:ext cx="1828800" cy="5827320"/>
          </a:xfrm>
          <a:prstGeom prst="rect">
            <a:avLst/>
          </a:prstGeom>
          <a:ln w="25400">
            <a:solidFill>
              <a:srgbClr val="000090"/>
            </a:solidFill>
          </a:ln>
          <a:effectLst>
            <a:outerShdw blurRad="50800" dist="38100" dir="2700000" sx="102000" sy="102000" algn="tl" rotWithShape="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3735</TotalTime>
  <Words>832</Words>
  <Application>Microsoft Office PowerPoint</Application>
  <PresentationFormat>Diavoorstelling (4:3)</PresentationFormat>
  <Paragraphs>115</Paragraphs>
  <Slides>26</Slides>
  <Notes>26</Notes>
  <HiddenSlides>0</HiddenSlides>
  <MMClips>0</MMClips>
  <ScaleCrop>false</ScaleCrop>
  <HeadingPairs>
    <vt:vector size="4" baseType="variant">
      <vt:variant>
        <vt:lpstr>Thema</vt:lpstr>
      </vt:variant>
      <vt:variant>
        <vt:i4>1</vt:i4>
      </vt:variant>
      <vt:variant>
        <vt:lpstr>Diatitels</vt:lpstr>
      </vt:variant>
      <vt:variant>
        <vt:i4>26</vt:i4>
      </vt:variant>
    </vt:vector>
  </HeadingPairs>
  <TitlesOfParts>
    <vt:vector size="27" baseType="lpstr">
      <vt:lpstr>Office Theme</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lpstr>Dia 19</vt:lpstr>
      <vt:lpstr>Dia 20</vt:lpstr>
      <vt:lpstr>Dia 21</vt:lpstr>
      <vt:lpstr>Dia 22</vt:lpstr>
      <vt:lpstr>Dia 23</vt:lpstr>
      <vt:lpstr>Dia 24</vt:lpstr>
      <vt:lpstr>Dia 25</vt:lpstr>
      <vt:lpstr>Dia 26</vt:lpstr>
    </vt:vector>
  </TitlesOfParts>
  <Company>USNA-RENT.COM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 C MUSSENDEN</dc:creator>
  <cp:lastModifiedBy>Meta</cp:lastModifiedBy>
  <cp:revision>148</cp:revision>
  <dcterms:created xsi:type="dcterms:W3CDTF">2012-12-07T13:25:48Z</dcterms:created>
  <dcterms:modified xsi:type="dcterms:W3CDTF">2018-02-08T12:32:02Z</dcterms:modified>
</cp:coreProperties>
</file>